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sldIdLst>
    <p:sldId id="256" r:id="rId2"/>
    <p:sldId id="259" r:id="rId3"/>
    <p:sldId id="420" r:id="rId4"/>
    <p:sldId id="421" r:id="rId5"/>
    <p:sldId id="422" r:id="rId6"/>
    <p:sldId id="423" r:id="rId7"/>
    <p:sldId id="424" r:id="rId8"/>
    <p:sldId id="425" r:id="rId9"/>
    <p:sldId id="426" r:id="rId10"/>
    <p:sldId id="427" r:id="rId11"/>
    <p:sldId id="428" r:id="rId12"/>
    <p:sldId id="429" r:id="rId13"/>
    <p:sldId id="430" r:id="rId14"/>
    <p:sldId id="432" r:id="rId15"/>
    <p:sldId id="431" r:id="rId16"/>
    <p:sldId id="438" r:id="rId17"/>
    <p:sldId id="437" r:id="rId18"/>
    <p:sldId id="433" r:id="rId19"/>
    <p:sldId id="435" r:id="rId20"/>
    <p:sldId id="436" r:id="rId21"/>
    <p:sldId id="434"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7" d="100"/>
          <a:sy n="67" d="100"/>
        </p:scale>
        <p:origin x="-12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F953C5-1A55-40C5-B47E-6C03037FAC09}" type="datetimeFigureOut">
              <a:rPr lang="en-US" smtClean="0"/>
              <a:t>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C9F053-4BA5-48CC-9404-6D990764DD65}" type="slidenum">
              <a:rPr lang="en-US" smtClean="0"/>
              <a:t>‹#›</a:t>
            </a:fld>
            <a:endParaRPr lang="en-US" dirty="0"/>
          </a:p>
        </p:txBody>
      </p:sp>
    </p:spTree>
    <p:extLst>
      <p:ext uri="{BB962C8B-B14F-4D97-AF65-F5344CB8AC3E}">
        <p14:creationId xmlns:p14="http://schemas.microsoft.com/office/powerpoint/2010/main" val="2120297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C9F053-4BA5-48CC-9404-6D990764DD65}" type="slidenum">
              <a:rPr lang="en-US" smtClean="0"/>
              <a:t>1</a:t>
            </a:fld>
            <a:endParaRPr lang="en-US" dirty="0"/>
          </a:p>
        </p:txBody>
      </p:sp>
    </p:spTree>
    <p:extLst>
      <p:ext uri="{BB962C8B-B14F-4D97-AF65-F5344CB8AC3E}">
        <p14:creationId xmlns:p14="http://schemas.microsoft.com/office/powerpoint/2010/main" val="708401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atin typeface="Calibri" pitchFamily="34" charset="0"/>
                <a:cs typeface="Calibri" pitchFamily="34" charset="0"/>
              </a:defRPr>
            </a:lvl1pPr>
          </a:lstStyle>
          <a:p>
            <a:pPr>
              <a:defRPr/>
            </a:pPr>
            <a:fld id="{E6A08C47-15A1-47EA-8E58-EBDD496DD467}" type="slidenum">
              <a:rPr lang="en-US" smtClean="0"/>
              <a:pPr>
                <a:defRPr/>
              </a:pPr>
              <a:t>‹#›</a:t>
            </a:fld>
            <a:endParaRPr lang="en-US" dirty="0"/>
          </a:p>
        </p:txBody>
      </p:sp>
    </p:spTree>
    <p:extLst>
      <p:ext uri="{BB962C8B-B14F-4D97-AF65-F5344CB8AC3E}">
        <p14:creationId xmlns:p14="http://schemas.microsoft.com/office/powerpoint/2010/main" val="36355891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8D36492-F456-46B4-B477-3D0B0B47CE73}" type="slidenum">
              <a:rPr lang="en-US"/>
              <a:pPr>
                <a:defRPr/>
              </a:pPr>
              <a:t>‹#›</a:t>
            </a:fld>
            <a:endParaRPr lang="en-US" dirty="0"/>
          </a:p>
        </p:txBody>
      </p:sp>
    </p:spTree>
    <p:extLst>
      <p:ext uri="{BB962C8B-B14F-4D97-AF65-F5344CB8AC3E}">
        <p14:creationId xmlns:p14="http://schemas.microsoft.com/office/powerpoint/2010/main" val="11136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lvl1pPr>
              <a:lnSpc>
                <a:spcPct val="90000"/>
              </a:lnSpc>
              <a:defRPr sz="4000" i="1">
                <a:solidFill>
                  <a:srgbClr val="0070C0"/>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lvl1pPr>
              <a:defRPr sz="3600">
                <a:latin typeface="Calibri" pitchFamily="34" charset="0"/>
                <a:cs typeface="Calibri" pitchFamily="34" charset="0"/>
              </a:defRPr>
            </a:lvl1pPr>
            <a:lvl2pPr>
              <a:defRPr sz="3200">
                <a:latin typeface="Calibri" pitchFamily="34" charset="0"/>
                <a:cs typeface="Calibri"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sz="2000" baseline="0">
                <a:latin typeface="Calibri" pitchFamily="34" charset="0"/>
                <a:cs typeface="Calibri" pitchFamily="34" charset="0"/>
              </a:defRPr>
            </a:lvl1pPr>
          </a:lstStyle>
          <a:p>
            <a:pPr>
              <a:defRPr/>
            </a:pPr>
            <a:endParaRPr lang="en-US" dirty="0"/>
          </a:p>
        </p:txBody>
      </p:sp>
    </p:spTree>
    <p:extLst>
      <p:ext uri="{BB962C8B-B14F-4D97-AF65-F5344CB8AC3E}">
        <p14:creationId xmlns:p14="http://schemas.microsoft.com/office/powerpoint/2010/main" val="34003180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3F98C70-5AAD-4512-8237-5BE349241EBA}" type="slidenum">
              <a:rPr lang="en-US"/>
              <a:pPr>
                <a:defRPr/>
              </a:pPr>
              <a:t>‹#›</a:t>
            </a:fld>
            <a:endParaRPr lang="en-US" dirty="0"/>
          </a:p>
        </p:txBody>
      </p:sp>
    </p:spTree>
    <p:extLst>
      <p:ext uri="{BB962C8B-B14F-4D97-AF65-F5344CB8AC3E}">
        <p14:creationId xmlns:p14="http://schemas.microsoft.com/office/powerpoint/2010/main" val="2045272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FD0481F-466B-475C-850C-CDFE345F6AC6}" type="slidenum">
              <a:rPr lang="en-US"/>
              <a:pPr>
                <a:defRPr/>
              </a:pPr>
              <a:t>‹#›</a:t>
            </a:fld>
            <a:endParaRPr lang="en-US" dirty="0"/>
          </a:p>
        </p:txBody>
      </p:sp>
    </p:spTree>
    <p:extLst>
      <p:ext uri="{BB962C8B-B14F-4D97-AF65-F5344CB8AC3E}">
        <p14:creationId xmlns:p14="http://schemas.microsoft.com/office/powerpoint/2010/main" val="2939869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0BAD100-78DA-4BCE-8130-1A473E575AC6}" type="slidenum">
              <a:rPr lang="en-US"/>
              <a:pPr>
                <a:defRPr/>
              </a:pPr>
              <a:t>‹#›</a:t>
            </a:fld>
            <a:endParaRPr lang="en-US" dirty="0"/>
          </a:p>
        </p:txBody>
      </p:sp>
    </p:spTree>
    <p:extLst>
      <p:ext uri="{BB962C8B-B14F-4D97-AF65-F5344CB8AC3E}">
        <p14:creationId xmlns:p14="http://schemas.microsoft.com/office/powerpoint/2010/main" val="3162771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7553BAA-E16A-47DE-AE19-1A8E4558CEAF}" type="slidenum">
              <a:rPr lang="en-US"/>
              <a:pPr>
                <a:defRPr/>
              </a:pPr>
              <a:t>‹#›</a:t>
            </a:fld>
            <a:endParaRPr lang="en-US" dirty="0"/>
          </a:p>
        </p:txBody>
      </p:sp>
    </p:spTree>
    <p:extLst>
      <p:ext uri="{BB962C8B-B14F-4D97-AF65-F5344CB8AC3E}">
        <p14:creationId xmlns:p14="http://schemas.microsoft.com/office/powerpoint/2010/main" val="232678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DAAD734-A7CD-47B0-90B6-86D72B5DC930}" type="slidenum">
              <a:rPr lang="en-US"/>
              <a:pPr>
                <a:defRPr/>
              </a:pPr>
              <a:t>‹#›</a:t>
            </a:fld>
            <a:endParaRPr lang="en-US" dirty="0"/>
          </a:p>
        </p:txBody>
      </p:sp>
    </p:spTree>
    <p:extLst>
      <p:ext uri="{BB962C8B-B14F-4D97-AF65-F5344CB8AC3E}">
        <p14:creationId xmlns:p14="http://schemas.microsoft.com/office/powerpoint/2010/main" val="1536050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FF567D5-B74F-4CC1-B501-8CDE9F9E15AC}" type="slidenum">
              <a:rPr lang="en-US"/>
              <a:pPr>
                <a:defRPr/>
              </a:pPr>
              <a:t>‹#›</a:t>
            </a:fld>
            <a:endParaRPr lang="en-US" dirty="0"/>
          </a:p>
        </p:txBody>
      </p:sp>
    </p:spTree>
    <p:extLst>
      <p:ext uri="{BB962C8B-B14F-4D97-AF65-F5344CB8AC3E}">
        <p14:creationId xmlns:p14="http://schemas.microsoft.com/office/powerpoint/2010/main" val="240230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3BDA83E-0D92-42C1-B974-71408AB38AD0}" type="slidenum">
              <a:rPr lang="en-US"/>
              <a:pPr>
                <a:defRPr/>
              </a:pPr>
              <a:t>‹#›</a:t>
            </a:fld>
            <a:endParaRPr lang="en-US" dirty="0"/>
          </a:p>
        </p:txBody>
      </p:sp>
    </p:spTree>
    <p:extLst>
      <p:ext uri="{BB962C8B-B14F-4D97-AF65-F5344CB8AC3E}">
        <p14:creationId xmlns:p14="http://schemas.microsoft.com/office/powerpoint/2010/main" val="1925568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ea typeface="ＭＳ Ｐゴシック" pitchFamily="-76" charset="-128"/>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ea typeface="ＭＳ Ｐゴシック" pitchFamily="-76" charset="-128"/>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2000" smtClean="0">
                <a:latin typeface="Calibri" pitchFamily="34" charset="0"/>
                <a:ea typeface="ＭＳ Ｐゴシック" pitchFamily="-76" charset="-128"/>
                <a:cs typeface="Calibri" pitchFamily="34" charset="0"/>
              </a:defRPr>
            </a:lvl1pPr>
          </a:lstStyle>
          <a:p>
            <a:pPr>
              <a:defRPr/>
            </a:pPr>
            <a:fld id="{1791ED70-B995-481C-8CA1-B85AD33F46D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4000" i="1">
          <a:solidFill>
            <a:srgbClr val="0070C0"/>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itchFamily="34" charset="-128"/>
        </a:defRPr>
      </a:lvl2pPr>
      <a:lvl3pPr algn="ctr" rtl="0" eaLnBrk="0" fontAlgn="base" hangingPunct="0">
        <a:spcBef>
          <a:spcPct val="0"/>
        </a:spcBef>
        <a:spcAft>
          <a:spcPct val="0"/>
        </a:spcAft>
        <a:defRPr sz="4400">
          <a:solidFill>
            <a:schemeClr val="tx2"/>
          </a:solidFill>
          <a:latin typeface="Arial" charset="0"/>
          <a:ea typeface="MS PGothic" pitchFamily="34" charset="-128"/>
        </a:defRPr>
      </a:lvl3pPr>
      <a:lvl4pPr algn="ctr" rtl="0" eaLnBrk="0" fontAlgn="base" hangingPunct="0">
        <a:spcBef>
          <a:spcPct val="0"/>
        </a:spcBef>
        <a:spcAft>
          <a:spcPct val="0"/>
        </a:spcAft>
        <a:defRPr sz="4400">
          <a:solidFill>
            <a:schemeClr val="tx2"/>
          </a:solidFill>
          <a:latin typeface="Arial" charset="0"/>
          <a:ea typeface="MS PGothic" pitchFamily="34" charset="-128"/>
        </a:defRPr>
      </a:lvl4pPr>
      <a:lvl5pPr algn="ctr" rtl="0" eaLnBrk="0" fontAlgn="base" hangingPunct="0">
        <a:spcBef>
          <a:spcPct val="0"/>
        </a:spcBef>
        <a:spcAft>
          <a:spcPct val="0"/>
        </a:spcAft>
        <a:defRPr sz="4400">
          <a:solidFill>
            <a:schemeClr val="tx2"/>
          </a:solidFill>
          <a:latin typeface="Arial" charset="0"/>
          <a:ea typeface="MS PGothic" pitchFamily="34" charset="-128"/>
        </a:defRPr>
      </a:lvl5pPr>
      <a:lvl6pPr marL="457200" algn="ctr" rtl="0" fontAlgn="base">
        <a:spcBef>
          <a:spcPct val="0"/>
        </a:spcBef>
        <a:spcAft>
          <a:spcPct val="0"/>
        </a:spcAft>
        <a:defRPr sz="4400">
          <a:solidFill>
            <a:schemeClr val="tx2"/>
          </a:solidFill>
          <a:latin typeface="Arial" charset="0"/>
          <a:ea typeface="ＭＳ Ｐゴシック" pitchFamily="-76" charset="-128"/>
        </a:defRPr>
      </a:lvl6pPr>
      <a:lvl7pPr marL="914400" algn="ctr" rtl="0" fontAlgn="base">
        <a:spcBef>
          <a:spcPct val="0"/>
        </a:spcBef>
        <a:spcAft>
          <a:spcPct val="0"/>
        </a:spcAft>
        <a:defRPr sz="4400">
          <a:solidFill>
            <a:schemeClr val="tx2"/>
          </a:solidFill>
          <a:latin typeface="Arial" charset="0"/>
          <a:ea typeface="ＭＳ Ｐゴシック" pitchFamily="-76" charset="-128"/>
        </a:defRPr>
      </a:lvl7pPr>
      <a:lvl8pPr marL="1371600" algn="ctr" rtl="0" fontAlgn="base">
        <a:spcBef>
          <a:spcPct val="0"/>
        </a:spcBef>
        <a:spcAft>
          <a:spcPct val="0"/>
        </a:spcAft>
        <a:defRPr sz="4400">
          <a:solidFill>
            <a:schemeClr val="tx2"/>
          </a:solidFill>
          <a:latin typeface="Arial" charset="0"/>
          <a:ea typeface="ＭＳ Ｐゴシック" pitchFamily="-76" charset="-128"/>
        </a:defRPr>
      </a:lvl8pPr>
      <a:lvl9pPr marL="1828800" algn="ctr" rtl="0" fontAlgn="base">
        <a:spcBef>
          <a:spcPct val="0"/>
        </a:spcBef>
        <a:spcAft>
          <a:spcPct val="0"/>
        </a:spcAft>
        <a:defRPr sz="4400">
          <a:solidFill>
            <a:schemeClr val="tx2"/>
          </a:solidFill>
          <a:latin typeface="Arial" charset="0"/>
          <a:ea typeface="ＭＳ Ｐゴシック" pitchFamily="-76" charset="-128"/>
        </a:defRPr>
      </a:lvl9pPr>
    </p:titleStyle>
    <p:bodyStyle>
      <a:lvl1pPr marL="342900" indent="-342900" algn="l" rtl="0" eaLnBrk="0" fontAlgn="base" hangingPunct="0">
        <a:spcBef>
          <a:spcPct val="20000"/>
        </a:spcBef>
        <a:spcAft>
          <a:spcPct val="0"/>
        </a:spcAft>
        <a:buChar char="•"/>
        <a:defRPr sz="3600">
          <a:solidFill>
            <a:schemeClr val="tx1"/>
          </a:solidFill>
          <a:latin typeface="Calibri" pitchFamily="34" charset="0"/>
          <a:ea typeface="MS PGothic" pitchFamily="34" charset="-128"/>
          <a:cs typeface="Calibri" pitchFamily="34" charset="0"/>
        </a:defRPr>
      </a:lvl1pPr>
      <a:lvl2pPr marL="742950" indent="-285750" algn="l" rtl="0" eaLnBrk="0" fontAlgn="base" hangingPunct="0">
        <a:spcBef>
          <a:spcPct val="20000"/>
        </a:spcBef>
        <a:spcAft>
          <a:spcPct val="0"/>
        </a:spcAft>
        <a:buChar char="–"/>
        <a:defRPr sz="3200">
          <a:solidFill>
            <a:schemeClr val="tx1"/>
          </a:solidFill>
          <a:latin typeface="Calibri" pitchFamily="34" charset="0"/>
          <a:ea typeface="MS PGothic" pitchFamily="34" charset="-128"/>
          <a:cs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sz="5400" i="1" dirty="0" smtClean="0">
                <a:solidFill>
                  <a:schemeClr val="bg1"/>
                </a:solidFill>
                <a:latin typeface="Calibri" pitchFamily="34" charset="0"/>
                <a:cs typeface="Calibri" pitchFamily="34" charset="0"/>
              </a:rPr>
              <a:t>Drafting </a:t>
            </a:r>
            <a:r>
              <a:rPr lang="en-US" sz="5400" i="1" dirty="0" smtClean="0">
                <a:solidFill>
                  <a:schemeClr val="bg1"/>
                </a:solidFill>
                <a:latin typeface="Calibri" pitchFamily="34" charset="0"/>
                <a:cs typeface="Calibri" pitchFamily="34" charset="0"/>
              </a:rPr>
              <a:t>and Reviewing</a:t>
            </a:r>
            <a:br>
              <a:rPr lang="en-US" sz="5400" i="1" dirty="0" smtClean="0">
                <a:solidFill>
                  <a:schemeClr val="bg1"/>
                </a:solidFill>
                <a:latin typeface="Calibri" pitchFamily="34" charset="0"/>
                <a:cs typeface="Calibri" pitchFamily="34" charset="0"/>
              </a:rPr>
            </a:br>
            <a:r>
              <a:rPr lang="en-US" sz="5400" i="1" dirty="0" smtClean="0">
                <a:solidFill>
                  <a:schemeClr val="bg1"/>
                </a:solidFill>
                <a:latin typeface="Calibri" pitchFamily="34" charset="0"/>
                <a:cs typeface="Calibri" pitchFamily="34" charset="0"/>
              </a:rPr>
              <a:t>Confidentiality </a:t>
            </a:r>
            <a:r>
              <a:rPr lang="en-US" sz="5400" i="1" dirty="0" smtClean="0">
                <a:solidFill>
                  <a:schemeClr val="bg1"/>
                </a:solidFill>
                <a:latin typeface="Calibri" pitchFamily="34" charset="0"/>
                <a:cs typeface="Calibri" pitchFamily="34" charset="0"/>
              </a:rPr>
              <a:t>Agreements</a:t>
            </a:r>
          </a:p>
        </p:txBody>
      </p:sp>
      <p:sp>
        <p:nvSpPr>
          <p:cNvPr id="2051" name="Rectangle 3"/>
          <p:cNvSpPr>
            <a:spLocks noGrp="1" noChangeArrowheads="1"/>
          </p:cNvSpPr>
          <p:nvPr>
            <p:ph type="subTitle" idx="1"/>
          </p:nvPr>
        </p:nvSpPr>
        <p:spPr>
          <a:xfrm>
            <a:off x="1371600" y="4572000"/>
            <a:ext cx="6400800" cy="1371600"/>
          </a:xfrm>
        </p:spPr>
        <p:txBody>
          <a:bodyPr/>
          <a:lstStyle/>
          <a:p>
            <a:pPr eaLnBrk="1" hangingPunct="1"/>
            <a:r>
              <a:rPr lang="en-US" sz="4000" dirty="0" smtClean="0">
                <a:solidFill>
                  <a:schemeClr val="bg1"/>
                </a:solidFill>
                <a:latin typeface="Calibri" pitchFamily="34" charset="0"/>
                <a:cs typeface="Calibri" pitchFamily="34" charset="0"/>
              </a:rPr>
              <a:t>West LegalEdcenter</a:t>
            </a:r>
          </a:p>
          <a:p>
            <a:pPr eaLnBrk="1" hangingPunct="1"/>
            <a:r>
              <a:rPr lang="en-US" sz="4000" dirty="0" smtClean="0">
                <a:solidFill>
                  <a:schemeClr val="bg1"/>
                </a:solidFill>
                <a:latin typeface="Calibri" pitchFamily="34" charset="0"/>
                <a:cs typeface="Calibri" pitchFamily="34" charset="0"/>
              </a:rPr>
              <a:t>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No Soliciting</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No soliciting v. no hiring</a:t>
            </a:r>
          </a:p>
          <a:p>
            <a:pPr eaLnBrk="1" hangingPunct="1">
              <a:lnSpc>
                <a:spcPct val="90000"/>
              </a:lnSpc>
              <a:spcBef>
                <a:spcPts val="600"/>
              </a:spcBef>
            </a:pPr>
            <a:r>
              <a:rPr lang="en-US" dirty="0" smtClean="0"/>
              <a:t>Permutations</a:t>
            </a:r>
          </a:p>
          <a:p>
            <a:pPr lvl="1" eaLnBrk="1" hangingPunct="1">
              <a:lnSpc>
                <a:spcPct val="90000"/>
              </a:lnSpc>
              <a:spcBef>
                <a:spcPts val="600"/>
              </a:spcBef>
            </a:pPr>
            <a:r>
              <a:rPr lang="en-US" dirty="0" smtClean="0"/>
              <a:t>General-advertising exemption</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10</a:t>
            </a:fld>
            <a:endParaRPr lang="en-US" sz="2000" dirty="0"/>
          </a:p>
        </p:txBody>
      </p:sp>
    </p:spTree>
    <p:extLst>
      <p:ext uri="{BB962C8B-B14F-4D97-AF65-F5344CB8AC3E}">
        <p14:creationId xmlns:p14="http://schemas.microsoft.com/office/powerpoint/2010/main" val="4057390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Miscellaneous</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Reverse engineering</a:t>
            </a:r>
          </a:p>
          <a:p>
            <a:pPr eaLnBrk="1" hangingPunct="1">
              <a:lnSpc>
                <a:spcPct val="90000"/>
              </a:lnSpc>
              <a:spcBef>
                <a:spcPts val="600"/>
              </a:spcBef>
            </a:pPr>
            <a:r>
              <a:rPr lang="en-US" dirty="0" smtClean="0"/>
              <a:t>Residual information</a:t>
            </a:r>
          </a:p>
          <a:p>
            <a:pPr eaLnBrk="1" hangingPunct="1">
              <a:lnSpc>
                <a:spcPct val="90000"/>
              </a:lnSpc>
              <a:spcBef>
                <a:spcPts val="600"/>
              </a:spcBef>
            </a:pPr>
            <a:r>
              <a:rPr lang="en-US" dirty="0" smtClean="0"/>
              <a:t>Boilerplate</a:t>
            </a:r>
          </a:p>
          <a:p>
            <a:pPr lvl="1" eaLnBrk="1" hangingPunct="1">
              <a:lnSpc>
                <a:spcPct val="90000"/>
              </a:lnSpc>
              <a:spcBef>
                <a:spcPts val="600"/>
              </a:spcBef>
            </a:pPr>
            <a:r>
              <a:rPr lang="en-US" sz="2800" dirty="0" smtClean="0"/>
              <a:t>Litigation v. arbitration</a:t>
            </a:r>
          </a:p>
          <a:p>
            <a:pPr lvl="1" eaLnBrk="1" hangingPunct="1">
              <a:lnSpc>
                <a:spcPct val="90000"/>
              </a:lnSpc>
              <a:spcBef>
                <a:spcPts val="600"/>
              </a:spcBef>
            </a:pPr>
            <a:r>
              <a:rPr lang="en-US" sz="2800" dirty="0" smtClean="0"/>
              <a:t>Exclusion of damages</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11</a:t>
            </a:fld>
            <a:endParaRPr lang="en-US" sz="2000" dirty="0"/>
          </a:p>
        </p:txBody>
      </p:sp>
    </p:spTree>
    <p:extLst>
      <p:ext uri="{BB962C8B-B14F-4D97-AF65-F5344CB8AC3E}">
        <p14:creationId xmlns:p14="http://schemas.microsoft.com/office/powerpoint/2010/main" val="3590817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Process</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Drafting</a:t>
            </a:r>
          </a:p>
          <a:p>
            <a:pPr lvl="1" eaLnBrk="1" hangingPunct="1">
              <a:lnSpc>
                <a:spcPct val="90000"/>
              </a:lnSpc>
              <a:spcBef>
                <a:spcPct val="0"/>
              </a:spcBef>
            </a:pPr>
            <a:r>
              <a:rPr lang="en-US" sz="2800" dirty="0" smtClean="0"/>
              <a:t>Document assembly</a:t>
            </a:r>
          </a:p>
          <a:p>
            <a:pPr eaLnBrk="1" hangingPunct="1">
              <a:lnSpc>
                <a:spcPct val="90000"/>
              </a:lnSpc>
              <a:spcBef>
                <a:spcPts val="600"/>
              </a:spcBef>
            </a:pPr>
            <a:r>
              <a:rPr lang="en-US" dirty="0" smtClean="0"/>
              <a:t>Review</a:t>
            </a:r>
          </a:p>
          <a:p>
            <a:pPr lvl="1" eaLnBrk="1" hangingPunct="1">
              <a:lnSpc>
                <a:spcPct val="90000"/>
              </a:lnSpc>
              <a:spcBef>
                <a:spcPts val="600"/>
              </a:spcBef>
            </a:pPr>
            <a:r>
              <a:rPr lang="en-US" sz="2800" dirty="0" smtClean="0"/>
              <a:t>Automated document analysis (GreenLine, BaseLine, kiiac)</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12</a:t>
            </a:fld>
            <a:endParaRPr lang="en-US" sz="2000" dirty="0"/>
          </a:p>
        </p:txBody>
      </p:sp>
    </p:spTree>
    <p:extLst>
      <p:ext uri="{BB962C8B-B14F-4D97-AF65-F5344CB8AC3E}">
        <p14:creationId xmlns:p14="http://schemas.microsoft.com/office/powerpoint/2010/main" val="1973813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905000"/>
            <a:ext cx="7772400" cy="4038600"/>
          </a:xfrm>
        </p:spPr>
        <p:txBody>
          <a:bodyPr/>
          <a:lstStyle/>
          <a:p>
            <a:pPr marL="0" indent="0" eaLnBrk="1" hangingPunct="1">
              <a:spcBef>
                <a:spcPct val="0"/>
              </a:spcBef>
              <a:buNone/>
            </a:pPr>
            <a:r>
              <a:rPr lang="en-US" sz="2600" dirty="0" smtClean="0">
                <a:latin typeface="Times New Roman" pitchFamily="18" charset="0"/>
                <a:cs typeface="Times New Roman" pitchFamily="18" charset="0"/>
              </a:rPr>
              <a:t>	THIS </a:t>
            </a:r>
            <a:r>
              <a:rPr lang="en-US" sz="2600" dirty="0">
                <a:latin typeface="Times New Roman" pitchFamily="18" charset="0"/>
                <a:cs typeface="Times New Roman" pitchFamily="18" charset="0"/>
              </a:rPr>
              <a:t>CONFIDENTIALITY AGREEMENT is entered into by and between Acme Corp., a Delaware </a:t>
            </a:r>
            <a:r>
              <a:rPr lang="en-US" sz="2600" dirty="0" smtClean="0">
                <a:latin typeface="Times New Roman" pitchFamily="18" charset="0"/>
                <a:cs typeface="Times New Roman" pitchFamily="18" charset="0"/>
              </a:rPr>
              <a:t>corporation, </a:t>
            </a:r>
            <a:r>
              <a:rPr lang="en-US" sz="2600" dirty="0">
                <a:latin typeface="Times New Roman" pitchFamily="18" charset="0"/>
                <a:cs typeface="Times New Roman" pitchFamily="18" charset="0"/>
              </a:rPr>
              <a:t>and its wholly owned subsidiaries </a:t>
            </a:r>
            <a:r>
              <a:rPr lang="en-US" sz="2600" dirty="0" smtClean="0">
                <a:latin typeface="Times New Roman" pitchFamily="18" charset="0"/>
                <a:cs typeface="Times New Roman" pitchFamily="18" charset="0"/>
              </a:rPr>
              <a:t>(“Acme”), </a:t>
            </a:r>
            <a:r>
              <a:rPr lang="en-US" sz="2600" dirty="0">
                <a:latin typeface="Times New Roman" pitchFamily="18" charset="0"/>
                <a:cs typeface="Times New Roman" pitchFamily="18" charset="0"/>
              </a:rPr>
              <a:t>and </a:t>
            </a:r>
            <a:r>
              <a:rPr lang="en-US" sz="2600" dirty="0" err="1">
                <a:latin typeface="Times New Roman" pitchFamily="18" charset="0"/>
                <a:cs typeface="Times New Roman" pitchFamily="18" charset="0"/>
              </a:rPr>
              <a:t>Widgetco</a:t>
            </a:r>
            <a:r>
              <a:rPr lang="en-US" sz="2600" dirty="0">
                <a:latin typeface="Times New Roman" pitchFamily="18" charset="0"/>
                <a:cs typeface="Times New Roman" pitchFamily="18" charset="0"/>
              </a:rPr>
              <a:t>, Inc., </a:t>
            </a:r>
            <a:r>
              <a:rPr lang="en-US" sz="2600" dirty="0" smtClean="0">
                <a:latin typeface="Times New Roman" pitchFamily="18" charset="0"/>
                <a:cs typeface="Times New Roman" pitchFamily="18" charset="0"/>
              </a:rPr>
              <a:t>a New York corporation (“</a:t>
            </a:r>
            <a:r>
              <a:rPr lang="en-US" sz="2600" dirty="0" err="1" smtClean="0">
                <a:latin typeface="Times New Roman" pitchFamily="18" charset="0"/>
                <a:cs typeface="Times New Roman" pitchFamily="18" charset="0"/>
              </a:rPr>
              <a:t>Widgetco</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through their authorized representatives, and takes effect on the date executed by the final party (the </a:t>
            </a:r>
            <a:r>
              <a:rPr lang="en-US" sz="2600" dirty="0" smtClean="0">
                <a:latin typeface="Times New Roman" pitchFamily="18" charset="0"/>
                <a:cs typeface="Times New Roman" pitchFamily="18" charset="0"/>
              </a:rPr>
              <a:t>“Effective Date”).</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13</a:t>
            </a:fld>
            <a:endParaRPr lang="en-US" sz="2000" dirty="0"/>
          </a:p>
        </p:txBody>
      </p:sp>
    </p:spTree>
    <p:extLst>
      <p:ext uri="{BB962C8B-B14F-4D97-AF65-F5344CB8AC3E}">
        <p14:creationId xmlns:p14="http://schemas.microsoft.com/office/powerpoint/2010/main" val="2140244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676400"/>
            <a:ext cx="7772400" cy="4038600"/>
          </a:xfrm>
        </p:spPr>
        <p:txBody>
          <a:bodyPr/>
          <a:lstStyle/>
          <a:p>
            <a:pPr marL="0" indent="0">
              <a:buNone/>
            </a:pPr>
            <a:r>
              <a:rPr lang="en-US" sz="1800" dirty="0">
                <a:latin typeface="Times New Roman" pitchFamily="18" charset="0"/>
                <a:cs typeface="Times New Roman" pitchFamily="18" charset="0"/>
              </a:rPr>
              <a:t>Confidential Information includes, but is not limited to, the following</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a) Customer records, identity of vendors, </a:t>
            </a:r>
            <a:r>
              <a:rPr lang="en-US" sz="1800" dirty="0" smtClean="0">
                <a:latin typeface="Times New Roman" pitchFamily="18" charset="0"/>
                <a:cs typeface="Times New Roman" pitchFamily="18" charset="0"/>
              </a:rPr>
              <a:t>suppliers, or </a:t>
            </a:r>
            <a:r>
              <a:rPr lang="en-US" sz="1800" dirty="0">
                <a:latin typeface="Times New Roman" pitchFamily="18" charset="0"/>
                <a:cs typeface="Times New Roman" pitchFamily="18" charset="0"/>
              </a:rPr>
              <a:t>landlords, profit and performance reports, prices, selling and pricing procedures and techniques, and financing methods of the Company; (b) Customer lists and information pertaining to identities of the customers, their special demands, and their past, current and anticipated requirements for the products or services of the Company; (c) Specifications, procedures, policies, techniques, manuals, databases and all other information pertaining to products or services of the Company, or of others for which the Company has assumed an obligation of confidentiality; (d) Business or marketing plans, accounting records, financial statements and information, and projections of the Company; (e) Software developed or used by the Company; (f) Information related to the Company’s retailing, distribution or administrative facilities; and (g) Any other information identified or defined as confidential information by Company policy</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14</a:t>
            </a:fld>
            <a:endParaRPr lang="en-US" sz="2000" dirty="0"/>
          </a:p>
        </p:txBody>
      </p:sp>
    </p:spTree>
    <p:extLst>
      <p:ext uri="{BB962C8B-B14F-4D97-AF65-F5344CB8AC3E}">
        <p14:creationId xmlns:p14="http://schemas.microsoft.com/office/powerpoint/2010/main" val="995608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905000"/>
            <a:ext cx="7772400" cy="4038600"/>
          </a:xfrm>
        </p:spPr>
        <p:txBody>
          <a:bodyPr/>
          <a:lstStyle/>
          <a:p>
            <a:pPr marL="0" indent="0">
              <a:buNone/>
            </a:pPr>
            <a:r>
              <a:rPr lang="en-US" sz="2800" dirty="0">
                <a:latin typeface="Times New Roman" pitchFamily="18" charset="0"/>
                <a:cs typeface="Times New Roman" pitchFamily="18" charset="0"/>
              </a:rPr>
              <a:t>The obligations of this Section shall not apply to ... (c) information which was rightfully in the possession of the receiving party prior to disclosure by the disclosing party; or ... .</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15</a:t>
            </a:fld>
            <a:endParaRPr lang="en-US" sz="2000" dirty="0"/>
          </a:p>
        </p:txBody>
      </p:sp>
    </p:spTree>
    <p:extLst>
      <p:ext uri="{BB962C8B-B14F-4D97-AF65-F5344CB8AC3E}">
        <p14:creationId xmlns:p14="http://schemas.microsoft.com/office/powerpoint/2010/main" val="3653993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905000"/>
            <a:ext cx="7772400" cy="4038600"/>
          </a:xfrm>
        </p:spPr>
        <p:txBody>
          <a:bodyPr/>
          <a:lstStyle/>
          <a:p>
            <a:pPr marL="0" indent="0">
              <a:buNone/>
            </a:pPr>
            <a:r>
              <a:rPr lang="en-US" sz="2600" dirty="0">
                <a:latin typeface="Times New Roman" pitchFamily="18" charset="0"/>
                <a:cs typeface="Times New Roman" pitchFamily="18" charset="0"/>
              </a:rPr>
              <a:t>This Agreement shall be inoperative as to any portion of the Information that (i) is or becomes generally available to the public on a non-confidential basis through no fault by you or your Representatives, or (ii) is or becomes available to you on a non-confidential basis from a source other than the Company, </a:t>
            </a:r>
            <a:r>
              <a:rPr lang="en-US" sz="2600" dirty="0" smtClean="0">
                <a:latin typeface="Times New Roman" pitchFamily="18" charset="0"/>
                <a:cs typeface="Times New Roman" pitchFamily="18" charset="0"/>
              </a:rPr>
              <a:t>Widget Client </a:t>
            </a:r>
            <a:r>
              <a:rPr lang="en-US" sz="2600" dirty="0">
                <a:latin typeface="Times New Roman" pitchFamily="18" charset="0"/>
                <a:cs typeface="Times New Roman" pitchFamily="18" charset="0"/>
              </a:rPr>
              <a:t>Services, [NAME OF LENDER] or their respective </a:t>
            </a:r>
            <a:r>
              <a:rPr lang="en-US" sz="2600" dirty="0" smtClean="0">
                <a:latin typeface="Times New Roman" pitchFamily="18" charset="0"/>
                <a:cs typeface="Times New Roman" pitchFamily="18" charset="0"/>
              </a:rPr>
              <a:t>Representatives … .</a:t>
            </a:r>
            <a:endParaRPr lang="en-US" sz="2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16</a:t>
            </a:fld>
            <a:endParaRPr lang="en-US" sz="2000" dirty="0"/>
          </a:p>
        </p:txBody>
      </p:sp>
    </p:spTree>
    <p:extLst>
      <p:ext uri="{BB962C8B-B14F-4D97-AF65-F5344CB8AC3E}">
        <p14:creationId xmlns:p14="http://schemas.microsoft.com/office/powerpoint/2010/main" val="3438404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828800"/>
            <a:ext cx="7772400" cy="4038600"/>
          </a:xfrm>
        </p:spPr>
        <p:txBody>
          <a:bodyPr/>
          <a:lstStyle/>
          <a:p>
            <a:pPr marL="0" indent="0">
              <a:buNone/>
            </a:pPr>
            <a:r>
              <a:rPr lang="en-US" sz="2600" dirty="0">
                <a:latin typeface="Times New Roman" pitchFamily="18" charset="0"/>
                <a:cs typeface="Times New Roman" pitchFamily="18" charset="0"/>
              </a:rPr>
              <a:t>Pursuant to Section 48.05 of that certain Lease, dated as of July _____, between </a:t>
            </a:r>
            <a:r>
              <a:rPr lang="en-US" sz="2600" dirty="0" smtClean="0">
                <a:latin typeface="Times New Roman" pitchFamily="18" charset="0"/>
                <a:cs typeface="Times New Roman" pitchFamily="18" charset="0"/>
              </a:rPr>
              <a:t>Acme Finance </a:t>
            </a:r>
            <a:r>
              <a:rPr lang="en-US" sz="2600" dirty="0">
                <a:latin typeface="Times New Roman" pitchFamily="18" charset="0"/>
                <a:cs typeface="Times New Roman" pitchFamily="18" charset="0"/>
              </a:rPr>
              <a:t>Inc. (the </a:t>
            </a:r>
            <a:r>
              <a:rPr lang="en-US" sz="2600" dirty="0" smtClean="0">
                <a:latin typeface="Times New Roman" pitchFamily="18" charset="0"/>
                <a:cs typeface="Times New Roman" pitchFamily="18" charset="0"/>
              </a:rPr>
              <a:t>“Company”) </a:t>
            </a:r>
            <a:r>
              <a:rPr lang="en-US" sz="2600" dirty="0">
                <a:latin typeface="Times New Roman" pitchFamily="18" charset="0"/>
                <a:cs typeface="Times New Roman" pitchFamily="18" charset="0"/>
              </a:rPr>
              <a:t>and 85 </a:t>
            </a:r>
            <a:r>
              <a:rPr lang="en-US" sz="2600" dirty="0" smtClean="0">
                <a:latin typeface="Times New Roman" pitchFamily="18" charset="0"/>
                <a:cs typeface="Times New Roman" pitchFamily="18" charset="0"/>
              </a:rPr>
              <a:t>Widget Street </a:t>
            </a:r>
            <a:r>
              <a:rPr lang="en-US" sz="2600" dirty="0">
                <a:latin typeface="Times New Roman" pitchFamily="18" charset="0"/>
                <a:cs typeface="Times New Roman" pitchFamily="18" charset="0"/>
              </a:rPr>
              <a:t>LLC (the </a:t>
            </a:r>
            <a:r>
              <a:rPr lang="en-US" sz="2600" dirty="0" smtClean="0">
                <a:latin typeface="Times New Roman" pitchFamily="18" charset="0"/>
                <a:cs typeface="Times New Roman" pitchFamily="18" charset="0"/>
              </a:rPr>
              <a:t>“Landlord”) </a:t>
            </a:r>
            <a:r>
              <a:rPr lang="en-US" sz="2600" dirty="0">
                <a:latin typeface="Times New Roman" pitchFamily="18" charset="0"/>
                <a:cs typeface="Times New Roman" pitchFamily="18" charset="0"/>
              </a:rPr>
              <a:t>for certain space at 85 </a:t>
            </a:r>
            <a:r>
              <a:rPr lang="en-US" sz="2600" dirty="0" smtClean="0">
                <a:latin typeface="Times New Roman" pitchFamily="18" charset="0"/>
                <a:cs typeface="Times New Roman" pitchFamily="18" charset="0"/>
              </a:rPr>
              <a:t>Widget Street</a:t>
            </a:r>
            <a:r>
              <a:rPr lang="en-US" sz="2600" dirty="0">
                <a:latin typeface="Times New Roman" pitchFamily="18" charset="0"/>
                <a:cs typeface="Times New Roman" pitchFamily="18" charset="0"/>
              </a:rPr>
              <a:t>, </a:t>
            </a:r>
            <a:r>
              <a:rPr lang="en-US" sz="2600" dirty="0" err="1" smtClean="0">
                <a:latin typeface="Times New Roman" pitchFamily="18" charset="0"/>
                <a:cs typeface="Times New Roman" pitchFamily="18" charset="0"/>
              </a:rPr>
              <a:t>Widgetville</a:t>
            </a: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New York (the </a:t>
            </a:r>
            <a:r>
              <a:rPr lang="en-US" sz="2600" dirty="0" smtClean="0">
                <a:latin typeface="Times New Roman" pitchFamily="18" charset="0"/>
                <a:cs typeface="Times New Roman" pitchFamily="18" charset="0"/>
              </a:rPr>
              <a:t>“Property”), </a:t>
            </a:r>
            <a:r>
              <a:rPr lang="en-US" sz="2600" dirty="0">
                <a:latin typeface="Times New Roman" pitchFamily="18" charset="0"/>
                <a:cs typeface="Times New Roman" pitchFamily="18" charset="0"/>
              </a:rPr>
              <a:t>the Company is obligated to provide to Landlord certain non-public, confidential, proprietary financial information with respect to the Company and its affiliates </a:t>
            </a:r>
            <a:r>
              <a:rPr lang="en-US" sz="2600" dirty="0" smtClean="0">
                <a:latin typeface="Times New Roman" pitchFamily="18" charset="0"/>
                <a:cs typeface="Times New Roman" pitchFamily="18" charset="0"/>
              </a:rPr>
              <a:t>(“Confidential Information”).</a:t>
            </a:r>
            <a:endParaRPr lang="en-US" sz="2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17</a:t>
            </a:fld>
            <a:endParaRPr lang="en-US" sz="2000" dirty="0"/>
          </a:p>
        </p:txBody>
      </p:sp>
    </p:spTree>
    <p:extLst>
      <p:ext uri="{BB962C8B-B14F-4D97-AF65-F5344CB8AC3E}">
        <p14:creationId xmlns:p14="http://schemas.microsoft.com/office/powerpoint/2010/main" val="10136865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828800"/>
            <a:ext cx="7772400" cy="4038600"/>
          </a:xfrm>
        </p:spPr>
        <p:txBody>
          <a:bodyPr/>
          <a:lstStyle/>
          <a:p>
            <a:pPr marL="0" indent="0">
              <a:buNone/>
            </a:pPr>
            <a:r>
              <a:rPr lang="en-US" sz="2800" dirty="0">
                <a:latin typeface="Times New Roman" pitchFamily="18" charset="0"/>
                <a:cs typeface="Times New Roman" pitchFamily="18" charset="0"/>
              </a:rPr>
              <a:t>Each party agrees: (i) to maintain the other party’s Confidential Information in strict confidence; (ii) not to disclose such Confidential Information to any third parties; and (iii) not to use any such Confidential Information for any purpose except for the Business Purpose.</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18</a:t>
            </a:fld>
            <a:endParaRPr lang="en-US" sz="2000" dirty="0"/>
          </a:p>
        </p:txBody>
      </p:sp>
    </p:spTree>
    <p:extLst>
      <p:ext uri="{BB962C8B-B14F-4D97-AF65-F5344CB8AC3E}">
        <p14:creationId xmlns:p14="http://schemas.microsoft.com/office/powerpoint/2010/main" val="2823371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828800"/>
            <a:ext cx="7772400" cy="4038600"/>
          </a:xfrm>
        </p:spPr>
        <p:txBody>
          <a:bodyPr/>
          <a:lstStyle/>
          <a:p>
            <a:pPr marL="0" indent="0">
              <a:buNone/>
            </a:pPr>
            <a:r>
              <a:rPr lang="en-US" sz="2600" dirty="0">
                <a:latin typeface="Times New Roman" pitchFamily="18" charset="0"/>
                <a:cs typeface="Times New Roman" pitchFamily="18" charset="0"/>
              </a:rPr>
              <a:t>The receiving party shall treat as strictly confidential, and use all reasonable efforts to preserve the secrecy and confidentiality of, all Confidential Information received from the disclosing party, including implementing reasonable physical security measures and operating procedures.</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19</a:t>
            </a:fld>
            <a:endParaRPr lang="en-US" sz="2000" dirty="0"/>
          </a:p>
        </p:txBody>
      </p:sp>
    </p:spTree>
    <p:extLst>
      <p:ext uri="{BB962C8B-B14F-4D97-AF65-F5344CB8AC3E}">
        <p14:creationId xmlns:p14="http://schemas.microsoft.com/office/powerpoint/2010/main" val="1267609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Presenters</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spcBef>
                <a:spcPct val="0"/>
              </a:spcBef>
            </a:pPr>
            <a:r>
              <a:rPr lang="en-US" sz="3600" dirty="0" smtClean="0">
                <a:latin typeface="Calibri" pitchFamily="34" charset="0"/>
              </a:rPr>
              <a:t>Ken Adams</a:t>
            </a:r>
          </a:p>
          <a:p>
            <a:pPr eaLnBrk="1" hangingPunct="1">
              <a:spcBef>
                <a:spcPct val="0"/>
              </a:spcBef>
            </a:pPr>
            <a:r>
              <a:rPr lang="en-US" sz="3600" dirty="0" smtClean="0">
                <a:latin typeface="Calibri" pitchFamily="34" charset="0"/>
              </a:rPr>
              <a:t>Chris Lemens</a:t>
            </a:r>
          </a:p>
          <a:p>
            <a:pPr eaLnBrk="1" hangingPunct="1">
              <a:spcBef>
                <a:spcPct val="0"/>
              </a:spcBef>
            </a:pPr>
            <a:r>
              <a:rPr lang="en-US" sz="3600" dirty="0" smtClean="0">
                <a:latin typeface="Calibri" pitchFamily="34" charset="0"/>
              </a:rPr>
              <a:t>Glenn West</a:t>
            </a:r>
          </a:p>
          <a:p>
            <a:pPr eaLnBrk="1" hangingPunct="1"/>
            <a:endParaRPr lang="en-US" dirty="0" smtClean="0"/>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2</a:t>
            </a:fld>
            <a:endParaRPr lang="en-US" sz="2000" dirty="0"/>
          </a:p>
        </p:txBody>
      </p:sp>
    </p:spTree>
    <p:extLst>
      <p:ext uri="{BB962C8B-B14F-4D97-AF65-F5344CB8AC3E}">
        <p14:creationId xmlns:p14="http://schemas.microsoft.com/office/powerpoint/2010/main" val="13435894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828800"/>
            <a:ext cx="7772400" cy="4038600"/>
          </a:xfrm>
        </p:spPr>
        <p:txBody>
          <a:bodyPr/>
          <a:lstStyle/>
          <a:p>
            <a:pPr marL="0" indent="0">
              <a:buNone/>
            </a:pPr>
            <a:r>
              <a:rPr lang="en-US" sz="2600" dirty="0">
                <a:latin typeface="Times New Roman" pitchFamily="18" charset="0"/>
                <a:cs typeface="Times New Roman" pitchFamily="18" charset="0"/>
              </a:rPr>
              <a:t>This Confidentiality Agreement may be terminated by either party upon breach by the other party of any its obligations hereunder and such breach is not cured within three (3) calendar days after the allegedly breaching party is notified by the disclosing party of the breach.</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20</a:t>
            </a:fld>
            <a:endParaRPr lang="en-US" sz="2000" dirty="0"/>
          </a:p>
        </p:txBody>
      </p:sp>
    </p:spTree>
    <p:extLst>
      <p:ext uri="{BB962C8B-B14F-4D97-AF65-F5344CB8AC3E}">
        <p14:creationId xmlns:p14="http://schemas.microsoft.com/office/powerpoint/2010/main" val="3297953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Extracts from EDGAR</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1828800"/>
            <a:ext cx="7772400" cy="4038600"/>
          </a:xfrm>
        </p:spPr>
        <p:txBody>
          <a:bodyPr/>
          <a:lstStyle/>
          <a:p>
            <a:pPr marL="0" indent="0">
              <a:spcAft>
                <a:spcPts val="600"/>
              </a:spcAft>
              <a:buNone/>
            </a:pPr>
            <a:r>
              <a:rPr lang="en-US" sz="2000" dirty="0">
                <a:latin typeface="Times New Roman" pitchFamily="18" charset="0"/>
                <a:cs typeface="Times New Roman" pitchFamily="18" charset="0"/>
              </a:rPr>
              <a:t>ALL CONFIDENTIAL INFORMATION IS PROVIDED BY THE DISCLOSING PARTY </a:t>
            </a: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IS</a:t>
            </a:r>
            <a:r>
              <a:rPr lang="en-US" sz="2000"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EXCEPT </a:t>
            </a:r>
            <a:r>
              <a:rPr lang="en-US" sz="2000" dirty="0">
                <a:latin typeface="Times New Roman" pitchFamily="18" charset="0"/>
                <a:cs typeface="Times New Roman" pitchFamily="18" charset="0"/>
              </a:rPr>
              <a:t>AS MAY OTHERWISE BE SET FORTH IN A SIGNED, WRITTEN AGREEMENT BETWEEN THE PARTIES, THE PARTIES MAKE NO REPRESENTATIONS OR WARRANTIES, EXPRESSED OR IMPLIED, AS TO THE ACCURACY, COMPLETENESS, CONDITION, SUITABILITY, PERFORMANCE, FITNESS FOR A PARTICULAR PURPOSE, OR MERCHANTABILITY OF ANY CONFIDENTIAL INFORMATION, AND THE PARTIES SHALL HAVE NO LIABILITY WHATSOEVER TO ONE ANOTHER RESULTING FROM RECEIPT OR USE OF THE CONFIDENTIAL INFORMATION.</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21</a:t>
            </a:fld>
            <a:endParaRPr lang="en-US" sz="2000" dirty="0"/>
          </a:p>
        </p:txBody>
      </p:sp>
    </p:spTree>
    <p:extLst>
      <p:ext uri="{BB962C8B-B14F-4D97-AF65-F5344CB8AC3E}">
        <p14:creationId xmlns:p14="http://schemas.microsoft.com/office/powerpoint/2010/main" val="2301579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Initial Questions</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sz="3600" dirty="0" smtClean="0">
                <a:latin typeface="Calibri" pitchFamily="34" charset="0"/>
              </a:rPr>
              <a:t>Whether to enter into a confidentiality agreement</a:t>
            </a:r>
          </a:p>
          <a:p>
            <a:pPr eaLnBrk="1" hangingPunct="1">
              <a:spcBef>
                <a:spcPct val="0"/>
              </a:spcBef>
            </a:pPr>
            <a:r>
              <a:rPr lang="en-US" dirty="0"/>
              <a:t>One-way</a:t>
            </a:r>
            <a:r>
              <a:rPr lang="en-US" sz="3600" dirty="0" smtClean="0">
                <a:latin typeface="Calibri" pitchFamily="34" charset="0"/>
              </a:rPr>
              <a:t> or two-way?</a:t>
            </a:r>
          </a:p>
          <a:p>
            <a:pPr eaLnBrk="1" hangingPunct="1"/>
            <a:endParaRPr lang="en-US" dirty="0" smtClean="0"/>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3</a:t>
            </a:fld>
            <a:endParaRPr lang="en-US" sz="2000" dirty="0"/>
          </a:p>
        </p:txBody>
      </p:sp>
    </p:spTree>
    <p:extLst>
      <p:ext uri="{BB962C8B-B14F-4D97-AF65-F5344CB8AC3E}">
        <p14:creationId xmlns:p14="http://schemas.microsoft.com/office/powerpoint/2010/main" val="3584737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Context</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spcBef>
                <a:spcPct val="0"/>
              </a:spcBef>
            </a:pPr>
            <a:r>
              <a:rPr lang="en-US" sz="3600" dirty="0" smtClean="0">
                <a:latin typeface="Calibri" pitchFamily="34" charset="0"/>
              </a:rPr>
              <a:t>Ongoing relationship</a:t>
            </a:r>
          </a:p>
          <a:p>
            <a:pPr lvl="1" eaLnBrk="1" hangingPunct="1">
              <a:spcBef>
                <a:spcPct val="0"/>
              </a:spcBef>
            </a:pPr>
            <a:r>
              <a:rPr lang="en-US" sz="2800" dirty="0" smtClean="0"/>
              <a:t>Includes employer–employee relationship</a:t>
            </a:r>
          </a:p>
          <a:p>
            <a:pPr eaLnBrk="1" hangingPunct="1">
              <a:lnSpc>
                <a:spcPct val="90000"/>
              </a:lnSpc>
              <a:spcBef>
                <a:spcPts val="600"/>
              </a:spcBef>
            </a:pPr>
            <a:r>
              <a:rPr lang="en-US" sz="3600" dirty="0" smtClean="0">
                <a:latin typeface="Calibri" pitchFamily="34" charset="0"/>
              </a:rPr>
              <a:t>Proposed transaction</a:t>
            </a:r>
          </a:p>
          <a:p>
            <a:pPr lvl="1" eaLnBrk="1" hangingPunct="1">
              <a:spcBef>
                <a:spcPts val="0"/>
              </a:spcBef>
            </a:pPr>
            <a:r>
              <a:rPr lang="en-US" sz="2800" dirty="0"/>
              <a:t>Includes M&amp;A transactions</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4</a:t>
            </a:fld>
            <a:endParaRPr lang="en-US" sz="2000" dirty="0"/>
          </a:p>
        </p:txBody>
      </p:sp>
    </p:spTree>
    <p:extLst>
      <p:ext uri="{BB962C8B-B14F-4D97-AF65-F5344CB8AC3E}">
        <p14:creationId xmlns:p14="http://schemas.microsoft.com/office/powerpoint/2010/main" val="35847371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Defining "Confidential Information"</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spcBef>
                <a:spcPct val="0"/>
              </a:spcBef>
            </a:pPr>
            <a:r>
              <a:rPr lang="en-US" dirty="0" smtClean="0"/>
              <a:t>General definition</a:t>
            </a:r>
          </a:p>
          <a:p>
            <a:pPr lvl="1" eaLnBrk="1" hangingPunct="1">
              <a:lnSpc>
                <a:spcPct val="90000"/>
              </a:lnSpc>
              <a:spcBef>
                <a:spcPct val="0"/>
              </a:spcBef>
            </a:pPr>
            <a:r>
              <a:rPr lang="en-US" sz="2800" dirty="0" smtClean="0">
                <a:latin typeface="Calibri" pitchFamily="34" charset="0"/>
              </a:rPr>
              <a:t>Does it include information disclosed before the date of the agreement?</a:t>
            </a:r>
          </a:p>
          <a:p>
            <a:pPr eaLnBrk="1" hangingPunct="1">
              <a:spcBef>
                <a:spcPts val="600"/>
              </a:spcBef>
            </a:pPr>
            <a:r>
              <a:rPr lang="en-US" sz="3600" dirty="0" smtClean="0">
                <a:latin typeface="Calibri" pitchFamily="34" charset="0"/>
              </a:rPr>
              <a:t>Exclusions</a:t>
            </a:r>
          </a:p>
          <a:p>
            <a:pPr lvl="1" eaLnBrk="1" hangingPunct="1">
              <a:lnSpc>
                <a:spcPct val="90000"/>
              </a:lnSpc>
              <a:spcBef>
                <a:spcPct val="0"/>
              </a:spcBef>
            </a:pPr>
            <a:r>
              <a:rPr lang="en-US" sz="2800" dirty="0"/>
              <a:t>Relevance of personally identifiable information</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5</a:t>
            </a:fld>
            <a:endParaRPr lang="en-US" sz="2000" dirty="0"/>
          </a:p>
        </p:txBody>
      </p:sp>
    </p:spTree>
    <p:extLst>
      <p:ext uri="{BB962C8B-B14F-4D97-AF65-F5344CB8AC3E}">
        <p14:creationId xmlns:p14="http://schemas.microsoft.com/office/powerpoint/2010/main" val="327326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Maintaining Confidentiality</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"Term"</a:t>
            </a:r>
          </a:p>
          <a:p>
            <a:pPr lvl="1" eaLnBrk="1" hangingPunct="1">
              <a:lnSpc>
                <a:spcPct val="90000"/>
              </a:lnSpc>
              <a:spcBef>
                <a:spcPct val="0"/>
              </a:spcBef>
            </a:pPr>
            <a:r>
              <a:rPr lang="en-US" sz="2800" dirty="0" smtClean="0"/>
              <a:t>For how long is confidential </a:t>
            </a:r>
            <a:r>
              <a:rPr lang="en-US" sz="2800" dirty="0"/>
              <a:t>information</a:t>
            </a:r>
            <a:r>
              <a:rPr lang="en-US" sz="2800" dirty="0" smtClean="0"/>
              <a:t> going to be disclosed?</a:t>
            </a:r>
          </a:p>
          <a:p>
            <a:pPr lvl="1" eaLnBrk="1" hangingPunct="1">
              <a:spcBef>
                <a:spcPct val="0"/>
              </a:spcBef>
            </a:pPr>
            <a:r>
              <a:rPr lang="en-US" sz="2800" dirty="0"/>
              <a:t>For how long does the recipient have to not use or disclose the information?</a:t>
            </a:r>
          </a:p>
          <a:p>
            <a:pPr eaLnBrk="1" hangingPunct="1">
              <a:lnSpc>
                <a:spcPct val="90000"/>
              </a:lnSpc>
              <a:spcBef>
                <a:spcPts val="600"/>
              </a:spcBef>
            </a:pPr>
            <a:r>
              <a:rPr lang="en-US" dirty="0"/>
              <a:t>Distinguishing between trade secrets and other information</a:t>
            </a:r>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6</a:t>
            </a:fld>
            <a:endParaRPr lang="en-US" sz="2000" dirty="0"/>
          </a:p>
        </p:txBody>
      </p:sp>
    </p:spTree>
    <p:extLst>
      <p:ext uri="{BB962C8B-B14F-4D97-AF65-F5344CB8AC3E}">
        <p14:creationId xmlns:p14="http://schemas.microsoft.com/office/powerpoint/2010/main" val="1796496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sz="4000" i="1" dirty="0" smtClean="0">
                <a:solidFill>
                  <a:srgbClr val="0070C0"/>
                </a:solidFill>
                <a:latin typeface="Calibri" pitchFamily="34" charset="0"/>
              </a:rPr>
              <a:t>Disclosure Procedures</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Specified representatives</a:t>
            </a:r>
          </a:p>
          <a:p>
            <a:pPr eaLnBrk="1" hangingPunct="1">
              <a:lnSpc>
                <a:spcPct val="90000"/>
              </a:lnSpc>
              <a:spcBef>
                <a:spcPts val="600"/>
              </a:spcBef>
            </a:pPr>
            <a:r>
              <a:rPr lang="en-US" dirty="0" smtClean="0"/>
              <a:t>Marking</a:t>
            </a:r>
          </a:p>
          <a:p>
            <a:pPr eaLnBrk="1" hangingPunct="1">
              <a:lnSpc>
                <a:spcPct val="90000"/>
              </a:lnSpc>
              <a:spcBef>
                <a:spcPts val="600"/>
              </a:spcBef>
            </a:pPr>
            <a:r>
              <a:rPr lang="en-US" dirty="0" smtClean="0"/>
              <a:t>Giving notice</a:t>
            </a:r>
            <a:endParaRPr lang="en-US" dirty="0"/>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7</a:t>
            </a:fld>
            <a:endParaRPr lang="en-US" sz="2000" dirty="0"/>
          </a:p>
        </p:txBody>
      </p:sp>
    </p:spTree>
    <p:extLst>
      <p:ext uri="{BB962C8B-B14F-4D97-AF65-F5344CB8AC3E}">
        <p14:creationId xmlns:p14="http://schemas.microsoft.com/office/powerpoint/2010/main" val="2643279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Unauthorized Disclosure or Use</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Data-security measures</a:t>
            </a:r>
          </a:p>
          <a:p>
            <a:pPr eaLnBrk="1" hangingPunct="1">
              <a:lnSpc>
                <a:spcPct val="90000"/>
              </a:lnSpc>
              <a:spcBef>
                <a:spcPts val="600"/>
              </a:spcBef>
            </a:pPr>
            <a:r>
              <a:rPr lang="en-US" dirty="0" smtClean="0"/>
              <a:t>Making the recipient responsible</a:t>
            </a:r>
          </a:p>
          <a:p>
            <a:pPr lvl="1" eaLnBrk="1" hangingPunct="1">
              <a:lnSpc>
                <a:spcPct val="90000"/>
              </a:lnSpc>
              <a:spcBef>
                <a:spcPts val="600"/>
              </a:spcBef>
            </a:pPr>
            <a:r>
              <a:rPr lang="en-US" dirty="0" smtClean="0"/>
              <a:t>Language alternatives</a:t>
            </a:r>
            <a:endParaRPr lang="en-US" dirty="0"/>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8</a:t>
            </a:fld>
            <a:endParaRPr lang="en-US" sz="2000" dirty="0"/>
          </a:p>
        </p:txBody>
      </p:sp>
    </p:spTree>
    <p:extLst>
      <p:ext uri="{BB962C8B-B14F-4D97-AF65-F5344CB8AC3E}">
        <p14:creationId xmlns:p14="http://schemas.microsoft.com/office/powerpoint/2010/main" val="4060958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0"/>
            <a:ext cx="7772400" cy="990600"/>
          </a:xfrm>
        </p:spPr>
        <p:txBody>
          <a:bodyPr>
            <a:noAutofit/>
          </a:bodyPr>
          <a:lstStyle/>
          <a:p>
            <a:pPr eaLnBrk="1" hangingPunct="1">
              <a:lnSpc>
                <a:spcPct val="90000"/>
              </a:lnSpc>
            </a:pPr>
            <a:r>
              <a:rPr lang="en-US" dirty="0" smtClean="0"/>
              <a:t>Action on Termination</a:t>
            </a:r>
            <a:endParaRPr lang="en-US" sz="4000" i="1" dirty="0" smtClean="0">
              <a:solidFill>
                <a:srgbClr val="0070C0"/>
              </a:solidFill>
            </a:endParaRPr>
          </a:p>
        </p:txBody>
      </p:sp>
      <p:sp>
        <p:nvSpPr>
          <p:cNvPr id="3075" name="Rectangle 3"/>
          <p:cNvSpPr>
            <a:spLocks noGrp="1" noChangeArrowheads="1"/>
          </p:cNvSpPr>
          <p:nvPr>
            <p:ph type="body" idx="1"/>
          </p:nvPr>
        </p:nvSpPr>
        <p:spPr>
          <a:xfrm>
            <a:off x="685800" y="2057400"/>
            <a:ext cx="7772400" cy="4038600"/>
          </a:xfrm>
        </p:spPr>
        <p:txBody>
          <a:bodyPr/>
          <a:lstStyle/>
          <a:p>
            <a:pPr eaLnBrk="1" hangingPunct="1">
              <a:lnSpc>
                <a:spcPct val="90000"/>
              </a:lnSpc>
              <a:spcBef>
                <a:spcPct val="0"/>
              </a:spcBef>
            </a:pPr>
            <a:r>
              <a:rPr lang="en-US" dirty="0" smtClean="0"/>
              <a:t>Return or destroy?</a:t>
            </a:r>
          </a:p>
          <a:p>
            <a:pPr eaLnBrk="1" hangingPunct="1">
              <a:lnSpc>
                <a:spcPct val="90000"/>
              </a:lnSpc>
              <a:spcBef>
                <a:spcPts val="600"/>
              </a:spcBef>
            </a:pPr>
            <a:r>
              <a:rPr lang="en-US" dirty="0" smtClean="0"/>
              <a:t>Exceptions</a:t>
            </a:r>
          </a:p>
          <a:p>
            <a:pPr lvl="1" eaLnBrk="1" hangingPunct="1">
              <a:lnSpc>
                <a:spcPct val="90000"/>
              </a:lnSpc>
              <a:spcBef>
                <a:spcPts val="600"/>
              </a:spcBef>
            </a:pPr>
            <a:r>
              <a:rPr lang="en-US" sz="2800" dirty="0" smtClean="0"/>
              <a:t>Records-retention policy</a:t>
            </a:r>
          </a:p>
          <a:p>
            <a:pPr lvl="1" eaLnBrk="1" hangingPunct="1">
              <a:lnSpc>
                <a:spcPct val="90000"/>
              </a:lnSpc>
              <a:spcBef>
                <a:spcPts val="600"/>
              </a:spcBef>
            </a:pPr>
            <a:r>
              <a:rPr lang="en-US" sz="2800" dirty="0" smtClean="0"/>
              <a:t>Storage in backup media</a:t>
            </a:r>
          </a:p>
          <a:p>
            <a:pPr lvl="1" eaLnBrk="1" hangingPunct="1">
              <a:lnSpc>
                <a:spcPct val="90000"/>
              </a:lnSpc>
              <a:spcBef>
                <a:spcPts val="600"/>
              </a:spcBef>
            </a:pPr>
            <a:r>
              <a:rPr lang="en-US" sz="2800" dirty="0" smtClean="0"/>
              <a:t>File copies</a:t>
            </a:r>
            <a:endParaRPr lang="en-US" sz="2800" dirty="0"/>
          </a:p>
        </p:txBody>
      </p:sp>
      <p:sp>
        <p:nvSpPr>
          <p:cNvPr id="2" name="Slide Number Placeholder 1"/>
          <p:cNvSpPr>
            <a:spLocks noGrp="1"/>
          </p:cNvSpPr>
          <p:nvPr>
            <p:ph type="sldNum" sz="quarter" idx="12"/>
          </p:nvPr>
        </p:nvSpPr>
        <p:spPr/>
        <p:txBody>
          <a:bodyPr/>
          <a:lstStyle/>
          <a:p>
            <a:pPr>
              <a:defRPr/>
            </a:pPr>
            <a:fld id="{82696974-AA5D-45B5-AFCA-5025A1C86103}" type="slidenum">
              <a:rPr lang="en-US" sz="2000" smtClean="0"/>
              <a:t>9</a:t>
            </a:fld>
            <a:endParaRPr lang="en-US" sz="2000" dirty="0"/>
          </a:p>
        </p:txBody>
      </p:sp>
    </p:spTree>
    <p:extLst>
      <p:ext uri="{BB962C8B-B14F-4D97-AF65-F5344CB8AC3E}">
        <p14:creationId xmlns:p14="http://schemas.microsoft.com/office/powerpoint/2010/main" val="3732100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1895</TotalTime>
  <Words>830</Words>
  <Application>Microsoft Office PowerPoint</Application>
  <PresentationFormat>On-screen Show (4:3)</PresentationFormat>
  <Paragraphs>94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Blank Presentation</vt:lpstr>
      <vt:lpstr>Drafting and Reviewing Confidentiality Agreements</vt:lpstr>
      <vt:lpstr>Presenters</vt:lpstr>
      <vt:lpstr>Initial Questions</vt:lpstr>
      <vt:lpstr>Context</vt:lpstr>
      <vt:lpstr>Defining "Confidential Information"</vt:lpstr>
      <vt:lpstr>Maintaining Confidentiality</vt:lpstr>
      <vt:lpstr>Disclosure Procedures</vt:lpstr>
      <vt:lpstr>Unauthorized Disclosure or Use</vt:lpstr>
      <vt:lpstr>Action on Termination</vt:lpstr>
      <vt:lpstr>No Soliciting</vt:lpstr>
      <vt:lpstr>Miscellaneous</vt:lpstr>
      <vt:lpstr>Process</vt:lpstr>
      <vt:lpstr>Extracts from EDGAR</vt:lpstr>
      <vt:lpstr>Extracts from EDGAR</vt:lpstr>
      <vt:lpstr>Extracts from EDGAR</vt:lpstr>
      <vt:lpstr>Extracts from EDGAR</vt:lpstr>
      <vt:lpstr>Extracts from EDGAR</vt:lpstr>
      <vt:lpstr>Extracts from EDGAR</vt:lpstr>
      <vt:lpstr>Extracts from EDGAR</vt:lpstr>
      <vt:lpstr>Extracts from EDGAR</vt:lpstr>
      <vt:lpstr>Extracts from EDGAR</vt:lpstr>
    </vt:vector>
  </TitlesOfParts>
  <Company>Logo 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Logo works</dc:creator>
  <cp:lastModifiedBy>Ken</cp:lastModifiedBy>
  <cp:revision>87</cp:revision>
  <dcterms:created xsi:type="dcterms:W3CDTF">2010-11-11T20:41:59Z</dcterms:created>
  <dcterms:modified xsi:type="dcterms:W3CDTF">2012-01-05T17:36:47Z</dcterms:modified>
</cp:coreProperties>
</file>